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948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74" y="8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tableStyles" Target="tableStyles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59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7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4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4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4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48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9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5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5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5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2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2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59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0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9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59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5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5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0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2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6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BD6B0-175F-4AC2-AE4A-256AA398CA04}" type="datetimeFigureOut">
              <a:rPr lang="en-US" smtClean="0"/>
              <a:t>4/6/2019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EFDE3-01CD-4E17-A55B-B212567DB584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9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armani.com/wx/armanicom/giorgio-armani/single-breasted-velvet-jacket_cod41742000kk.html" TargetMode="Externa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9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32&amp;collection=46382&amp;image=7066222%23.XKmGVv5RXDc" TargetMode="Externa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9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96&amp;collection=43408&amp;image=6169161%23.XKmHRf5RXDc" TargetMode="Externa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9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2&amp;collection=40848&amp;image=5796866%23.XKmHrv5RXDc" TargetMode="Externa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9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hyperlink" Target="http://www.firstview.com/collection_image_closeup.php?of=6&amp;collection=33802&amp;image=4822376%23.XKmIef5RXDc" TargetMode="External"/><Relationship Id="rId3" Type="http://schemas.openxmlformats.org/officeDocument/2006/relationships/slideLayout" Target="../slideLayouts/slideLayout9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6&amp;collection=33802&amp;image=4822376%23.XKmIef5RXDc" TargetMode="Externa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7&amp;collection=29745&amp;image=4188418%23.XKmI5_5RXDc" TargetMode="Externa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9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9&amp;collection=26310&amp;image=3655895%23.XKmJPv5RXDc" TargetMode="External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9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hyperlink" Target="http://www.firstview.com/collection_image_closeup.php?of=9&amp;collection=26310&amp;image=3655895%23.XKmJPv5RXDc" TargetMode="External"/><Relationship Id="rId2" Type="http://schemas.openxmlformats.org/officeDocument/2006/relationships/hyperlink" Target="https://en.wikipedia.org/wiki/Lapel" TargetMode="External"/><Relationship Id="rId3" Type="http://schemas.openxmlformats.org/officeDocument/2006/relationships/hyperlink" Target="https://www.realmenrealstyle.com/10-suit-jacket-details/" TargetMode="External"/><Relationship Id="rId4" Type="http://schemas.openxmlformats.org/officeDocument/2006/relationships/image" Target="../media/image10.jpeg"/><Relationship Id="rId5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dirty="0" lang="en-US"/>
              <a:t>Content Analysis</a:t>
            </a: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dirty="0" lang="en-US"/>
              <a:t>Men’s Jacket Design Over Ten Years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Research Problem</a:t>
            </a:r>
          </a:p>
        </p:txBody>
      </p:sp>
      <p:sp>
        <p:nvSpPr>
          <p:cNvPr id="1048594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indent="0" marL="0">
              <a:buNone/>
            </a:pPr>
            <a:r>
              <a:rPr dirty="0" lang="en-US" smtClean="0"/>
              <a:t>Design features that will be seen in  men’s jackets next year will be;</a:t>
            </a:r>
          </a:p>
          <a:p>
            <a:pPr>
              <a:buFontTx/>
              <a:buChar char="-"/>
            </a:pPr>
            <a:r>
              <a:rPr dirty="0" lang="en-US" smtClean="0"/>
              <a:t>Notched lapels because they embrace the casual look</a:t>
            </a:r>
          </a:p>
          <a:p>
            <a:pPr>
              <a:buFontTx/>
              <a:buChar char="-"/>
            </a:pPr>
            <a:r>
              <a:rPr dirty="0" lang="en-US" smtClean="0"/>
              <a:t>Jetted pockets </a:t>
            </a:r>
          </a:p>
          <a:p>
            <a:pPr>
              <a:buFontTx/>
              <a:buChar char="-"/>
            </a:pPr>
            <a:r>
              <a:rPr dirty="0" lang="en-US" smtClean="0"/>
              <a:t>Slim fit jackets that are single-breasted</a:t>
            </a:r>
          </a:p>
          <a:p>
            <a:pPr>
              <a:buFontTx/>
              <a:buChar char="-"/>
            </a:pPr>
            <a:r>
              <a:rPr dirty="0" lang="en-US" smtClean="0"/>
              <a:t>Wider lapel width</a:t>
            </a:r>
          </a:p>
          <a:p>
            <a:pPr>
              <a:buFontTx/>
              <a:buChar char="-"/>
            </a:pPr>
            <a:r>
              <a:rPr dirty="0" lang="en-US" smtClean="0"/>
              <a:t>Formal and casual versions with lined interiors.</a:t>
            </a:r>
            <a:endParaRPr dirty="0" lang="en-US" smtClean="0"/>
          </a:p>
          <a:p>
            <a:pPr>
              <a:buFontTx/>
              <a:buChar char="-"/>
            </a:pPr>
            <a:endParaRPr dirty="0"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(2019)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pic>
        <p:nvPicPr>
          <p:cNvPr id="2097152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14906" b="14906"/>
          <a:stretch>
            <a:fillRect/>
          </a:stretch>
        </p:blipFill>
        <p:spPr>
          <a:xfrm>
            <a:off x="3811588" y="849313"/>
            <a:ext cx="4629150" cy="4873625"/>
          </a:xfrm>
        </p:spPr>
      </p:pic>
      <p:sp>
        <p:nvSpPr>
          <p:cNvPr id="1048602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>
            <a:normAutofit fontScale="81250" lnSpcReduction="20000"/>
          </a:bodyPr>
          <a:p>
            <a:r>
              <a:rPr dirty="0" lang="en-US" smtClean="0"/>
              <a:t>Full canvassed jacket</a:t>
            </a:r>
            <a:endParaRPr dirty="0" lang="en-US"/>
          </a:p>
          <a:p>
            <a:r>
              <a:rPr dirty="0" lang="en-US" smtClean="0"/>
              <a:t>Bomb shape, topstitching and sartorial detailing</a:t>
            </a:r>
          </a:p>
          <a:p>
            <a:r>
              <a:rPr dirty="0" lang="en-US" smtClean="0"/>
              <a:t>Inner placket shaped with matching inner piping and striped sleeve lining</a:t>
            </a:r>
          </a:p>
          <a:p>
            <a:r>
              <a:rPr dirty="0" lang="en-US" smtClean="0"/>
              <a:t>Straight rope shoulder with side vents and jetted pockets with a breast </a:t>
            </a:r>
            <a:r>
              <a:rPr dirty="0" lang="en-US" smtClean="0"/>
              <a:t>pocket</a:t>
            </a:r>
          </a:p>
          <a:p>
            <a:r>
              <a:rPr dirty="0" lang="en-US" smtClean="0"/>
              <a:t>Jetted pockets</a:t>
            </a:r>
            <a:endParaRPr dirty="0" lang="en-US" smtClean="0"/>
          </a:p>
          <a:p>
            <a:r>
              <a:rPr dirty="0" lang="en-US" smtClean="0"/>
              <a:t>Length – 75 cm</a:t>
            </a:r>
          </a:p>
          <a:p>
            <a:r>
              <a:rPr dirty="0" lang="en-US" smtClean="0"/>
              <a:t>Notched lapels</a:t>
            </a:r>
          </a:p>
          <a:p>
            <a:r>
              <a:rPr dirty="0" lang="en-US" smtClean="0"/>
              <a:t>Available Styles:</a:t>
            </a:r>
          </a:p>
          <a:p>
            <a:r>
              <a:rPr dirty="0" lang="en-US"/>
              <a:t> </a:t>
            </a:r>
            <a:r>
              <a:rPr dirty="0" lang="en-US" smtClean="0"/>
              <a:t>    -single-breasted two-button style</a:t>
            </a:r>
          </a:p>
          <a:p>
            <a:r>
              <a:rPr dirty="0" lang="en-US"/>
              <a:t> </a:t>
            </a:r>
            <a:r>
              <a:rPr dirty="0" lang="en-US" smtClean="0"/>
              <a:t>    -formal jacket </a:t>
            </a:r>
            <a:r>
              <a:rPr dirty="0" lang="en-US" smtClean="0"/>
              <a:t>version</a:t>
            </a:r>
          </a:p>
          <a:p>
            <a:endParaRPr dirty="0" lang="en-US" smtClean="0"/>
          </a:p>
          <a:p>
            <a:r>
              <a:rPr dirty="0" lang="en-US" smtClean="0"/>
              <a:t>Giorgio Armani.(2019).The Story of </a:t>
            </a:r>
            <a:r>
              <a:rPr dirty="0" lang="en-US"/>
              <a:t>T</a:t>
            </a:r>
            <a:r>
              <a:rPr dirty="0" lang="en-US" smtClean="0"/>
              <a:t>imeless Elegance.Retrived from Mr.Ooley’s</a:t>
            </a:r>
            <a:r>
              <a:rPr dirty="0" lang="en-US"/>
              <a:t>  website :https://mrooleys.com/</a:t>
            </a:r>
            <a:r>
              <a:rPr dirty="0" lang="en-US" err="1"/>
              <a:t>giorgio-armani</a:t>
            </a:r>
            <a:r>
              <a:rPr dirty="0" lang="en-US"/>
              <a:t>/</a:t>
            </a: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2018)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04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>
            <a:normAutofit fontScale="93750" lnSpcReduction="10000"/>
          </a:bodyPr>
          <a:p>
            <a:r>
              <a:rPr dirty="0" lang="en-US" smtClean="0"/>
              <a:t>Single – Breasted Velvet Jacket</a:t>
            </a:r>
          </a:p>
          <a:p>
            <a:endParaRPr dirty="0" lang="en-US" smtClean="0"/>
          </a:p>
          <a:p>
            <a:r>
              <a:rPr dirty="0" lang="en-US" smtClean="0"/>
              <a:t>Slim – fit</a:t>
            </a:r>
          </a:p>
          <a:p>
            <a:r>
              <a:rPr dirty="0" lang="en-US" smtClean="0"/>
              <a:t>Notched lapels</a:t>
            </a:r>
          </a:p>
          <a:p>
            <a:r>
              <a:rPr dirty="0" lang="en-US" smtClean="0"/>
              <a:t>Welt pockets</a:t>
            </a:r>
          </a:p>
          <a:p>
            <a:r>
              <a:rPr dirty="0" lang="en-US" smtClean="0"/>
              <a:t>A breast pocket</a:t>
            </a:r>
          </a:p>
          <a:p>
            <a:r>
              <a:rPr dirty="0" lang="en-US" smtClean="0"/>
              <a:t>Single- breasted two-buttoned fastening</a:t>
            </a:r>
          </a:p>
          <a:p>
            <a:r>
              <a:rPr dirty="0" lang="en-US" smtClean="0"/>
              <a:t>Lined interior</a:t>
            </a:r>
          </a:p>
          <a:p>
            <a:r>
              <a:rPr dirty="0" lang="en-US" smtClean="0"/>
              <a:t>Length -  74 cm</a:t>
            </a:r>
          </a:p>
          <a:p>
            <a:r>
              <a:rPr dirty="0" lang="en-US" smtClean="0"/>
              <a:t>Giorgio Armani.(2018). Runway Collection.Retrived from Armani website:</a:t>
            </a:r>
            <a:r>
              <a:rPr dirty="0" lang="en-US" u="sng">
                <a:hlinkClick r:id="rId1"/>
              </a:rPr>
              <a:t>https://www.armani.com/wx/armanicom/giorgio-armani/single-breasted-velvet-jacket_cod41742000kk.html</a:t>
            </a:r>
            <a:endParaRPr dirty="0" lang="en-US"/>
          </a:p>
          <a:p>
            <a:endParaRPr dirty="0" lang="en-US"/>
          </a:p>
        </p:txBody>
      </p:sp>
      <p:pic>
        <p:nvPicPr>
          <p:cNvPr id="2097153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 cstate="print"/>
          <a:srcRect t="12594" b="12594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2017)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06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/>
          <a:p>
            <a:r>
              <a:rPr dirty="0" lang="en-US"/>
              <a:t>P</a:t>
            </a:r>
            <a:r>
              <a:rPr dirty="0" lang="en-US" smtClean="0"/>
              <a:t>eak</a:t>
            </a:r>
            <a:r>
              <a:rPr dirty="0" lang="en-US" smtClean="0"/>
              <a:t> lapelled</a:t>
            </a:r>
          </a:p>
          <a:p>
            <a:r>
              <a:rPr dirty="0" lang="en-US" smtClean="0"/>
              <a:t>No lining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Double breasted - 8 buttoned</a:t>
            </a:r>
          </a:p>
          <a:p>
            <a:r>
              <a:rPr dirty="0" lang="en-US" smtClean="0"/>
              <a:t>Flaped pockets</a:t>
            </a:r>
          </a:p>
          <a:p>
            <a:endParaRPr dirty="0" lang="en-US"/>
          </a:p>
          <a:p>
            <a:r>
              <a:rPr dirty="0" lang="en-US" smtClean="0"/>
              <a:t>firstView.(2017).Giorgio Armani-Ready-to-wear-Runway Collection-</a:t>
            </a:r>
            <a:r>
              <a:rPr dirty="0" lang="en-US" err="1" smtClean="0"/>
              <a:t>Men,Fall</a:t>
            </a:r>
            <a:r>
              <a:rPr dirty="0" lang="en-US" smtClean="0"/>
              <a:t>/Winter </a:t>
            </a:r>
            <a:r>
              <a:rPr dirty="0" lang="en-US"/>
              <a:t>2017.Retrived </a:t>
            </a:r>
            <a:r>
              <a:rPr dirty="0" lang="en-US" smtClean="0"/>
              <a:t>from:</a:t>
            </a:r>
            <a:r>
              <a:rPr dirty="0" lang="en-US" u="sng">
                <a:hlinkClick r:id="rId1"/>
              </a:rPr>
              <a:t>http://www.firstview.com/collection_image_closeup.php?of=32&amp;collection=46382&amp;image=7066222#.XKmGVv5RXDc</a:t>
            </a:r>
            <a:endParaRPr dirty="0" lang="en-US"/>
          </a:p>
          <a:p>
            <a:endParaRPr dirty="0" lang="en-US"/>
          </a:p>
        </p:txBody>
      </p:sp>
      <p:pic>
        <p:nvPicPr>
          <p:cNvPr id="2097154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879" b="14879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2016)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08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/>
          <a:p>
            <a:r>
              <a:rPr dirty="0" lang="en-US" smtClean="0"/>
              <a:t>peak</a:t>
            </a:r>
            <a:r>
              <a:rPr dirty="0" lang="en-US" smtClean="0"/>
              <a:t> lapelled</a:t>
            </a:r>
          </a:p>
          <a:p>
            <a:r>
              <a:rPr dirty="0" lang="en-US" smtClean="0"/>
              <a:t>Double-breasted – 4 buttoned</a:t>
            </a:r>
          </a:p>
          <a:p>
            <a:r>
              <a:rPr dirty="0" lang="en-US" smtClean="0"/>
              <a:t>Welt pocketed</a:t>
            </a:r>
          </a:p>
          <a:p>
            <a:endParaRPr dirty="0" lang="en-US" smtClean="0"/>
          </a:p>
          <a:p>
            <a:r>
              <a:rPr dirty="0" lang="en-US" smtClean="0"/>
              <a:t>firstView.(2016).Giorgio Armani-Ready-to-wear-Runway details-</a:t>
            </a:r>
            <a:r>
              <a:rPr dirty="0" lang="en-US" err="1" smtClean="0"/>
              <a:t>Men,Fall</a:t>
            </a:r>
            <a:r>
              <a:rPr dirty="0" lang="en-US" smtClean="0"/>
              <a:t>/Winter 2016.Retrived from:</a:t>
            </a:r>
            <a:r>
              <a:rPr dirty="0" lang="en-US" u="sng">
                <a:hlinkClick r:id="rId1"/>
              </a:rPr>
              <a:t>http://www.firstview.com/collection_image_closeup.php?of=96&amp;collection=43408&amp;image=6169161#.XKmHRf5RXDc</a:t>
            </a:r>
            <a:endParaRPr dirty="0" lang="en-US"/>
          </a:p>
          <a:p>
            <a:endParaRPr dirty="0" lang="en-US"/>
          </a:p>
        </p:txBody>
      </p:sp>
      <p:pic>
        <p:nvPicPr>
          <p:cNvPr id="2097155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962" b="14962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2015)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10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/>
          <a:p>
            <a:r>
              <a:rPr dirty="0" lang="en-US" smtClean="0"/>
              <a:t>Notched lapel</a:t>
            </a:r>
          </a:p>
          <a:p>
            <a:r>
              <a:rPr dirty="0" lang="en-US" smtClean="0"/>
              <a:t>Single-breasted</a:t>
            </a:r>
          </a:p>
          <a:p>
            <a:r>
              <a:rPr dirty="0" lang="en-US" smtClean="0"/>
              <a:t>Three-buttoned</a:t>
            </a:r>
          </a:p>
          <a:p>
            <a:r>
              <a:rPr dirty="0" lang="en-US" smtClean="0"/>
              <a:t>Breast pocketed</a:t>
            </a:r>
          </a:p>
          <a:p>
            <a:r>
              <a:rPr dirty="0" lang="en-US" smtClean="0"/>
              <a:t>Jetted pocket</a:t>
            </a:r>
          </a:p>
          <a:p>
            <a:endParaRPr dirty="0" lang="en-US" smtClean="0"/>
          </a:p>
          <a:p>
            <a:pPr lvl="0"/>
            <a:r>
              <a:rPr dirty="0" lang="en-US"/>
              <a:t>firstView.(</a:t>
            </a:r>
            <a:r>
              <a:rPr dirty="0" lang="en-US" smtClean="0"/>
              <a:t>2015).</a:t>
            </a:r>
            <a:r>
              <a:rPr dirty="0" lang="en-US"/>
              <a:t>Giorgio Armani-Ready-to-wear-Runway details-</a:t>
            </a:r>
            <a:r>
              <a:rPr dirty="0" lang="en-US" err="1"/>
              <a:t>Men,Fall</a:t>
            </a:r>
            <a:r>
              <a:rPr dirty="0" lang="en-US"/>
              <a:t>/Winter </a:t>
            </a:r>
            <a:r>
              <a:rPr dirty="0" lang="en-US" smtClean="0"/>
              <a:t>2015.Retrived from:</a:t>
            </a:r>
            <a:r>
              <a:rPr dirty="0" lang="en-US" u="sng">
                <a:hlinkClick r:id="rId1"/>
              </a:rPr>
              <a:t>http://www.firstview.com/collection_image_closeup.php?of=2&amp;collection=40848&amp;image=5796866#.XKmHrv5RXDc</a:t>
            </a:r>
            <a:endParaRPr dirty="0" lang="en-US"/>
          </a:p>
          <a:p>
            <a:endParaRPr dirty="0" lang="en-US"/>
          </a:p>
        </p:txBody>
      </p:sp>
      <p:pic>
        <p:nvPicPr>
          <p:cNvPr id="2097156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879" b="14879"/>
          <a:stretch>
            <a:fillRect/>
          </a:stretch>
        </p:blipFill>
        <p:spPr/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2014)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12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/>
          <a:p>
            <a:r>
              <a:rPr dirty="0" lang="en-US" smtClean="0"/>
              <a:t>Notched lapel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Three-buttoned</a:t>
            </a:r>
          </a:p>
          <a:p>
            <a:r>
              <a:rPr dirty="0" lang="en-US" smtClean="0"/>
              <a:t>Flap pocket</a:t>
            </a:r>
          </a:p>
          <a:p>
            <a:r>
              <a:rPr dirty="0" lang="en-US" smtClean="0"/>
              <a:t>Single – breasted</a:t>
            </a:r>
          </a:p>
          <a:p>
            <a:endParaRPr dirty="0" lang="en-US" smtClean="0"/>
          </a:p>
          <a:p>
            <a:endParaRPr dirty="0" lang="en-US"/>
          </a:p>
        </p:txBody>
      </p:sp>
      <p:pic>
        <p:nvPicPr>
          <p:cNvPr id="2097157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1"/>
          <a:srcRect t="14879" b="14879"/>
          <a:stretch>
            <a:fillRect/>
          </a:stretch>
        </p:blipFill>
        <p:spPr/>
      </p:pic>
      <p:sp>
        <p:nvSpPr>
          <p:cNvPr id="1048613" name="Text Placeholder 4"/>
          <p:cNvSpPr txBox="1"/>
          <p:nvPr/>
        </p:nvSpPr>
        <p:spPr>
          <a:xfrm>
            <a:off x="782241" y="1625065"/>
            <a:ext cx="2949178" cy="4396323"/>
          </a:xfrm>
          <a:prstGeom prst="rect"/>
        </p:spPr>
        <p:txBody>
          <a:bodyPr bIns="45720" lIns="91440" rIns="91440" rtlCol="0" tIns="45720" vert="horz">
            <a:normAutofit/>
          </a:bodyPr>
          <a:lstStyle>
            <a:lvl1pPr algn="l" defTabSz="914400" eaLnBrk="1" hangingPunct="1" indent="0" latinLnBrk="0" marL="0" rtl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eaLnBrk="1" hangingPunct="1" indent="0" latinLnBrk="0" marL="457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eaLnBrk="1" hangingPunct="1" indent="0" latinLnBrk="0" marL="9144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eaLnBrk="1" hangingPunct="1" indent="0" latinLnBrk="0" marL="1371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eaLnBrk="1" hangingPunct="1" indent="0" latinLnBrk="0" marL="18288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defTabSz="914400" eaLnBrk="1" hangingPunct="1" indent="0" latinLnBrk="0" marL="22860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defTabSz="914400" eaLnBrk="1" hangingPunct="1" indent="0" latinLnBrk="0" marL="27432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defTabSz="914400" eaLnBrk="1" hangingPunct="1" indent="0" latinLnBrk="0" marL="32004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defTabSz="914400" eaLnBrk="1" hangingPunct="1" indent="0" latinLnBrk="0" marL="3657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dirty="0" lang="en-US" smtClean="0"/>
              <a:t>Peak lapelled</a:t>
            </a:r>
          </a:p>
          <a:p>
            <a:r>
              <a:rPr dirty="0" lang="en-US" smtClean="0"/>
              <a:t>No lining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Double breasted - 8 buttoned</a:t>
            </a:r>
          </a:p>
          <a:p>
            <a:r>
              <a:rPr dirty="0" lang="en-US" smtClean="0"/>
              <a:t>Flaped pockets</a:t>
            </a:r>
          </a:p>
          <a:p>
            <a:endParaRPr dirty="0" lang="en-US" smtClean="0"/>
          </a:p>
          <a:p>
            <a:r>
              <a:rPr dirty="0" lang="en-US" smtClean="0"/>
              <a:t>firstView.(2014).Giorgio Armani-Ready-to-wear-Runway Collection-</a:t>
            </a:r>
            <a:r>
              <a:rPr dirty="0" lang="en-US" err="1" smtClean="0"/>
              <a:t>Men,Fall</a:t>
            </a:r>
            <a:r>
              <a:rPr dirty="0" lang="en-US" smtClean="0"/>
              <a:t>/Winter 2014.Retrived from:</a:t>
            </a:r>
            <a:r>
              <a:rPr dirty="0" lang="en-US" u="sng">
                <a:hlinkClick r:id="rId2"/>
              </a:rPr>
              <a:t>http://www.firstview.com/collection_image_closeup.php?of=6&amp;collection=33802&amp;image=4822376#.XKmIef5RXDc</a:t>
            </a:r>
            <a:endParaRPr dirty="0" lang="en-US"/>
          </a:p>
          <a:p>
            <a:endParaRPr dirty="0"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2013)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15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574265"/>
            <a:ext cx="2949178" cy="4396323"/>
          </a:xfrm>
        </p:spPr>
        <p:txBody>
          <a:bodyPr/>
          <a:p>
            <a:r>
              <a:rPr dirty="0" lang="en-US" smtClean="0"/>
              <a:t>No lapel</a:t>
            </a:r>
          </a:p>
          <a:p>
            <a:r>
              <a:rPr dirty="0" lang="en-US" smtClean="0"/>
              <a:t>Double</a:t>
            </a:r>
            <a:r>
              <a:rPr dirty="0" lang="en-US" smtClean="0"/>
              <a:t> – breasted </a:t>
            </a:r>
          </a:p>
          <a:p>
            <a:r>
              <a:rPr dirty="0" lang="en-US" smtClean="0"/>
              <a:t>Four – buttoned</a:t>
            </a:r>
          </a:p>
          <a:p>
            <a:r>
              <a:rPr dirty="0" lang="en-US" smtClean="0"/>
              <a:t>Breast-pocketed</a:t>
            </a:r>
          </a:p>
          <a:p>
            <a:r>
              <a:rPr dirty="0" lang="en-US" smtClean="0"/>
              <a:t>Patched pocket</a:t>
            </a:r>
            <a:endParaRPr dirty="0" lang="en-US" smtClean="0"/>
          </a:p>
          <a:p>
            <a:endParaRPr dirty="0" lang="en-US" smtClean="0"/>
          </a:p>
          <a:p>
            <a:r>
              <a:rPr dirty="0" lang="en-US"/>
              <a:t>firstView.(</a:t>
            </a:r>
            <a:r>
              <a:rPr dirty="0" lang="en-US" smtClean="0"/>
              <a:t>2013).</a:t>
            </a:r>
            <a:r>
              <a:rPr dirty="0" lang="en-US"/>
              <a:t>Giorgio </a:t>
            </a:r>
            <a:r>
              <a:rPr dirty="0" lang="en-US" smtClean="0"/>
              <a:t>Armani-Ready-to-wear-</a:t>
            </a:r>
            <a:r>
              <a:rPr dirty="0" lang="en-US" err="1" smtClean="0"/>
              <a:t>Lookbook</a:t>
            </a:r>
            <a:r>
              <a:rPr dirty="0" lang="en-US"/>
              <a:t>-</a:t>
            </a:r>
            <a:r>
              <a:rPr dirty="0" lang="en-US" err="1" smtClean="0"/>
              <a:t>Men,Fall</a:t>
            </a:r>
            <a:r>
              <a:rPr dirty="0" lang="en-US" smtClean="0"/>
              <a:t>/Winter 2013.Retrived from:</a:t>
            </a:r>
            <a:r>
              <a:rPr dirty="0" lang="en-US" u="sng">
                <a:hlinkClick r:id="rId1"/>
              </a:rPr>
              <a:t> http://www.firstview.com/collection_image_closeup.php?of=6&amp;collection=33802&amp;image=4822376#.XKmIef5RXDc</a:t>
            </a:r>
            <a:endParaRPr dirty="0" lang="en-US"/>
          </a:p>
          <a:p>
            <a:endParaRPr dirty="0" lang="en-US" smtClean="0"/>
          </a:p>
        </p:txBody>
      </p:sp>
      <p:pic>
        <p:nvPicPr>
          <p:cNvPr id="2097158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879" b="14879"/>
          <a:stretch>
            <a:fillRect/>
          </a:stretch>
        </p:blipFill>
        <p:spPr/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2012)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17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>
            <a:normAutofit fontScale="93750" lnSpcReduction="20000"/>
          </a:bodyPr>
          <a:p>
            <a:r>
              <a:rPr dirty="0" lang="en-US" smtClean="0"/>
              <a:t>No lapel</a:t>
            </a:r>
          </a:p>
          <a:p>
            <a:r>
              <a:rPr dirty="0" lang="en-US" smtClean="0"/>
              <a:t>Leathered jacket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Double breasted with 10 buttons</a:t>
            </a:r>
          </a:p>
          <a:p>
            <a:r>
              <a:rPr dirty="0" lang="en-US" smtClean="0"/>
              <a:t>Side zipped</a:t>
            </a:r>
          </a:p>
          <a:p>
            <a:endParaRPr dirty="0" lang="en-US" smtClean="0"/>
          </a:p>
          <a:p>
            <a:endParaRPr dirty="0" lang="en-US" smtClean="0"/>
          </a:p>
          <a:p>
            <a:r>
              <a:rPr dirty="0" lang="en-US" smtClean="0"/>
              <a:t>frstView</a:t>
            </a:r>
            <a:r>
              <a:rPr dirty="0" lang="en-US"/>
              <a:t>.(</a:t>
            </a:r>
            <a:r>
              <a:rPr dirty="0" lang="en-US" smtClean="0"/>
              <a:t>2012).</a:t>
            </a:r>
            <a:r>
              <a:rPr dirty="0" lang="en-US"/>
              <a:t>Giorgio Armani-Ready-to-wear-Runway Collection-</a:t>
            </a:r>
            <a:r>
              <a:rPr dirty="0" lang="en-US" err="1"/>
              <a:t>Men,Fall</a:t>
            </a:r>
            <a:r>
              <a:rPr dirty="0" lang="en-US"/>
              <a:t>/Winter </a:t>
            </a:r>
            <a:r>
              <a:rPr dirty="0" lang="en-US" smtClean="0"/>
              <a:t>2012.Retrived from:</a:t>
            </a:r>
            <a:r>
              <a:rPr dirty="0" lang="en-US" u="sng">
                <a:hlinkClick r:id="rId1"/>
              </a:rPr>
              <a:t>http://www.firstview.com/collection_image_closeup.php?of=7&amp;collection=29745&amp;image=4188418#.XKmI5_5RXDc</a:t>
            </a:r>
            <a:endParaRPr dirty="0" lang="en-US"/>
          </a:p>
        </p:txBody>
      </p:sp>
      <p:pic>
        <p:nvPicPr>
          <p:cNvPr id="2097159" name="Picture Placeholder 3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934" b="14934"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2011)</a:t>
            </a:r>
            <a:r>
              <a:rPr dirty="0" sz="2400" lang="en-US"/>
              <a:t/>
            </a:r>
            <a:br>
              <a:rPr dirty="0" sz="2400" lang="en-US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19" name="Text Placeholder 4"/>
          <p:cNvSpPr>
            <a:spLocks noGrp="1"/>
          </p:cNvSpPr>
          <p:nvPr>
            <p:ph type="body" sz="half" idx="2"/>
          </p:nvPr>
        </p:nvSpPr>
        <p:spPr>
          <a:xfrm>
            <a:off x="629841" y="1472665"/>
            <a:ext cx="2949178" cy="4396323"/>
          </a:xfrm>
        </p:spPr>
        <p:txBody>
          <a:bodyPr/>
          <a:p>
            <a:r>
              <a:rPr dirty="0" lang="en-US" smtClean="0"/>
              <a:t>Notched Lapel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Single-breasted</a:t>
            </a:r>
          </a:p>
          <a:p>
            <a:r>
              <a:rPr dirty="0" lang="en-US" smtClean="0"/>
              <a:t>One button</a:t>
            </a:r>
          </a:p>
          <a:p>
            <a:r>
              <a:rPr dirty="0" lang="en-US" smtClean="0"/>
              <a:t>Jetted pockets</a:t>
            </a:r>
          </a:p>
          <a:p>
            <a:endParaRPr dirty="0" lang="en-US"/>
          </a:p>
          <a:p>
            <a:r>
              <a:rPr dirty="0" lang="en-US"/>
              <a:t>frstView.(</a:t>
            </a:r>
            <a:r>
              <a:rPr dirty="0" lang="en-US" smtClean="0"/>
              <a:t>2011).</a:t>
            </a:r>
            <a:r>
              <a:rPr dirty="0" lang="en-US"/>
              <a:t>Giorgio Armani-Ready-to-wear-Runway Collection-</a:t>
            </a:r>
            <a:r>
              <a:rPr dirty="0" lang="en-US" err="1"/>
              <a:t>Men,Fall</a:t>
            </a:r>
            <a:r>
              <a:rPr dirty="0" lang="en-US"/>
              <a:t>/Winter </a:t>
            </a:r>
            <a:r>
              <a:rPr dirty="0" lang="en-US" smtClean="0"/>
              <a:t>2011.Retrived from:</a:t>
            </a:r>
            <a:r>
              <a:rPr dirty="0" lang="en-US" u="sng" smtClean="0">
                <a:hlinkClick r:id="rId1"/>
              </a:rPr>
              <a:t> </a:t>
            </a:r>
            <a:r>
              <a:rPr dirty="0" lang="en-US" u="sng">
                <a:hlinkClick r:id="rId1"/>
              </a:rPr>
              <a:t>http://www.firstview.com/collection_image_closeup.php?of=9&amp;collection=26310&amp;image=3655895#.XKmJPv5RXDc</a:t>
            </a:r>
            <a:endParaRPr dirty="0" lang="en-US"/>
          </a:p>
          <a:p>
            <a:endParaRPr dirty="0" lang="en-US" smtClean="0"/>
          </a:p>
          <a:p>
            <a:endParaRPr dirty="0" lang="en-US" smtClean="0"/>
          </a:p>
        </p:txBody>
      </p:sp>
      <p:pic>
        <p:nvPicPr>
          <p:cNvPr id="2097160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2"/>
          <a:srcRect t="14934" b="14934"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629841" y="457199"/>
            <a:ext cx="2949178" cy="784459"/>
          </a:xfrm>
        </p:spPr>
        <p:txBody>
          <a:bodyPr>
            <a:normAutofit/>
          </a:bodyPr>
          <a:p>
            <a:r>
              <a:rPr dirty="0" sz="2400" lang="en-US" smtClean="0"/>
              <a:t>(</a:t>
            </a:r>
            <a:r>
              <a:rPr dirty="0" sz="2400" lang="en-US" smtClean="0"/>
              <a:t>2010)</a:t>
            </a:r>
            <a:r>
              <a:rPr dirty="0" sz="2400" lang="en-US" smtClean="0"/>
              <a:t/>
            </a:r>
            <a:br>
              <a:rPr dirty="0" sz="2400" lang="en-US" smtClean="0"/>
            </a:br>
            <a:r>
              <a:rPr dirty="0" sz="2400" lang="en-US" smtClean="0"/>
              <a:t>(Giorgio Armani)</a:t>
            </a:r>
            <a:endParaRPr dirty="0" sz="2400" lang="en-US"/>
          </a:p>
        </p:txBody>
      </p:sp>
      <p:sp>
        <p:nvSpPr>
          <p:cNvPr id="1048621" name="Text Placeholder 4"/>
          <p:cNvSpPr>
            <a:spLocks noGrp="1"/>
          </p:cNvSpPr>
          <p:nvPr>
            <p:ph type="body" sz="half" idx="2"/>
          </p:nvPr>
        </p:nvSpPr>
        <p:spPr>
          <a:xfrm>
            <a:off x="528241" y="1464728"/>
            <a:ext cx="2949178" cy="4396323"/>
          </a:xfrm>
        </p:spPr>
        <p:txBody>
          <a:bodyPr>
            <a:normAutofit fontScale="87500" lnSpcReduction="10000"/>
          </a:bodyPr>
          <a:p>
            <a:r>
              <a:rPr dirty="0" lang="en-US" smtClean="0"/>
              <a:t>Notched lapel</a:t>
            </a:r>
          </a:p>
          <a:p>
            <a:r>
              <a:rPr dirty="0" lang="en-US" smtClean="0"/>
              <a:t>Animal print jacket</a:t>
            </a:r>
          </a:p>
          <a:p>
            <a:r>
              <a:rPr dirty="0" lang="en-US" smtClean="0"/>
              <a:t>No breast pocket</a:t>
            </a:r>
          </a:p>
          <a:p>
            <a:r>
              <a:rPr dirty="0" lang="en-US" smtClean="0"/>
              <a:t>Two – buttoned</a:t>
            </a:r>
          </a:p>
          <a:p>
            <a:r>
              <a:rPr dirty="0" lang="en-US" smtClean="0"/>
              <a:t>Single-breasted</a:t>
            </a:r>
            <a:endParaRPr dirty="0" lang="en-US"/>
          </a:p>
          <a:p>
            <a:r>
              <a:rPr dirty="0" lang="en-US" smtClean="0"/>
              <a:t>Patched pocket</a:t>
            </a:r>
          </a:p>
          <a:p>
            <a:r>
              <a:rPr dirty="0" lang="en-US"/>
              <a:t>frstView.(</a:t>
            </a:r>
            <a:r>
              <a:rPr dirty="0" lang="en-US" smtClean="0"/>
              <a:t>2010).</a:t>
            </a:r>
            <a:r>
              <a:rPr dirty="0" lang="en-US"/>
              <a:t>Giorgio Armani-Ready-to-wear-Runway Collection-</a:t>
            </a:r>
            <a:r>
              <a:rPr dirty="0" lang="en-US" err="1"/>
              <a:t>Men,Fall</a:t>
            </a:r>
            <a:r>
              <a:rPr dirty="0" lang="en-US"/>
              <a:t>/Winter </a:t>
            </a:r>
            <a:r>
              <a:rPr dirty="0" lang="en-US" smtClean="0"/>
              <a:t>2010.Retrived </a:t>
            </a:r>
            <a:r>
              <a:rPr dirty="0" lang="en-US"/>
              <a:t>from</a:t>
            </a:r>
            <a:r>
              <a:rPr dirty="0" lang="en-US" smtClean="0"/>
              <a:t>:</a:t>
            </a:r>
            <a:r>
              <a:rPr dirty="0" lang="en-US" u="sng">
                <a:hlinkClick r:id="rId1"/>
              </a:rPr>
              <a:t> http://www.firstview.com/collection_image_closeup.php?of=9&amp;collection=26310&amp;image=3655895#.XKmJPv5RXDc</a:t>
            </a:r>
            <a:endParaRPr dirty="0" lang="en-US"/>
          </a:p>
          <a:p>
            <a:r>
              <a:rPr dirty="0" lang="en-US" u="sng">
                <a:hlinkClick r:id="rId2"/>
              </a:rPr>
              <a:t>https://</a:t>
            </a:r>
            <a:r>
              <a:rPr dirty="0" lang="en-US" u="sng" smtClean="0">
                <a:hlinkClick r:id="rId2"/>
              </a:rPr>
              <a:t>en.wikipedia.org/wiki/Lapel</a:t>
            </a:r>
            <a:endParaRPr dirty="0" lang="en-US" u="sng" smtClean="0"/>
          </a:p>
          <a:p>
            <a:r>
              <a:rPr dirty="0" lang="en-US" u="sng">
                <a:hlinkClick r:id="rId3"/>
              </a:rPr>
              <a:t>https://www.realmenrealstyle.com/10-suit-jacket-details/</a:t>
            </a:r>
            <a:endParaRPr dirty="0" lang="en-US" smtClean="0"/>
          </a:p>
          <a:p>
            <a:endParaRPr dirty="0" lang="en-US"/>
          </a:p>
          <a:p>
            <a:endParaRPr dirty="0" lang="en-US" smtClean="0"/>
          </a:p>
        </p:txBody>
      </p:sp>
      <p:pic>
        <p:nvPicPr>
          <p:cNvPr id="2097161" name="Picture Placeholder 5"/>
          <p:cNvPicPr>
            <a:picLocks noChangeAspect="1" noGrp="1"/>
          </p:cNvPicPr>
          <p:nvPr>
            <p:ph type="pic" idx="1"/>
          </p:nvPr>
        </p:nvPicPr>
        <p:blipFill>
          <a:blip xmlns:r="http://schemas.openxmlformats.org/officeDocument/2006/relationships" r:embed="rId4"/>
          <a:srcRect t="14934" b="14934"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Company>Lamar University</Company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Content Analysis</dc:title>
  <dc:creator>Janice V. Kimmons</dc:creator>
  <cp:lastModifiedBy>JanetJael</cp:lastModifiedBy>
  <dcterms:created xsi:type="dcterms:W3CDTF">2019-03-05T11:25:53Z</dcterms:created>
  <dcterms:modified xsi:type="dcterms:W3CDTF">2019-04-07T07:16:54Z</dcterms:modified>
</cp:coreProperties>
</file>